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4" r:id="rId6"/>
    <p:sldId id="265" r:id="rId7"/>
    <p:sldId id="259" r:id="rId8"/>
    <p:sldId id="266" r:id="rId9"/>
    <p:sldId id="272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</dgm:pt>
    <dgm:pt modelId="{4AF52931-E4CA-4429-AACB-B8747CDB2409}">
      <dgm:prSet phldrT="[Text]"/>
      <dgm:spPr/>
      <dgm:t>
        <a:bodyPr/>
        <a:lstStyle/>
        <a:p>
          <a:pPr algn="ctr"/>
          <a:r>
            <a:rPr lang="en-US" dirty="0"/>
            <a:t>Are CO2 levels related to energy consumption?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 algn="ctr"/>
          <a:r>
            <a:rPr lang="en-US" dirty="0"/>
            <a:t>How strong is the relationship?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 algn="ctr"/>
          <a:r>
            <a:rPr lang="en-US" dirty="0"/>
            <a:t>What more can we learn?</a:t>
          </a:r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A8665AB3-CF7C-4996-9532-04FA4911C17F}" type="pres">
      <dgm:prSet presAssocID="{C7720856-93F0-4CC7-B7FD-2466914A11D4}" presName="vert0" presStyleCnt="0">
        <dgm:presLayoutVars>
          <dgm:dir/>
          <dgm:animOne val="branch"/>
          <dgm:animLvl val="lvl"/>
        </dgm:presLayoutVars>
      </dgm:prSet>
      <dgm:spPr/>
    </dgm:pt>
    <dgm:pt modelId="{16A9EE9E-2199-44CB-B765-AB33B2A9CE9F}" type="pres">
      <dgm:prSet presAssocID="{4AF52931-E4CA-4429-AACB-B8747CDB2409}" presName="thickLine" presStyleLbl="alignNode1" presStyleIdx="0" presStyleCnt="3"/>
      <dgm:spPr/>
    </dgm:pt>
    <dgm:pt modelId="{5EDCCE4D-F455-4ABA-954C-2F2305560E7E}" type="pres">
      <dgm:prSet presAssocID="{4AF52931-E4CA-4429-AACB-B8747CDB2409}" presName="horz1" presStyleCnt="0"/>
      <dgm:spPr/>
    </dgm:pt>
    <dgm:pt modelId="{F1B2E6D1-FAA2-488D-ABE2-CAE2CA52E718}" type="pres">
      <dgm:prSet presAssocID="{4AF52931-E4CA-4429-AACB-B8747CDB2409}" presName="tx1" presStyleLbl="revTx" presStyleIdx="0" presStyleCnt="3" custScaleY="67729"/>
      <dgm:spPr/>
    </dgm:pt>
    <dgm:pt modelId="{1A0F672A-D026-472B-BF3C-D717DACFB088}" type="pres">
      <dgm:prSet presAssocID="{4AF52931-E4CA-4429-AACB-B8747CDB2409}" presName="vert1" presStyleCnt="0"/>
      <dgm:spPr/>
    </dgm:pt>
    <dgm:pt modelId="{CB9B870A-D062-4DE6-9AAD-CC16700251AF}" type="pres">
      <dgm:prSet presAssocID="{81BEB84D-9A77-49C6-9301-B3359FCAC75F}" presName="thickLine" presStyleLbl="alignNode1" presStyleIdx="1" presStyleCnt="3"/>
      <dgm:spPr/>
    </dgm:pt>
    <dgm:pt modelId="{07071A0F-0ACE-409F-AB9A-5561C93105DC}" type="pres">
      <dgm:prSet presAssocID="{81BEB84D-9A77-49C6-9301-B3359FCAC75F}" presName="horz1" presStyleCnt="0"/>
      <dgm:spPr/>
    </dgm:pt>
    <dgm:pt modelId="{D2E8369B-D554-45FF-A1B9-15F709CC00AD}" type="pres">
      <dgm:prSet presAssocID="{81BEB84D-9A77-49C6-9301-B3359FCAC75F}" presName="tx1" presStyleLbl="revTx" presStyleIdx="1" presStyleCnt="3" custScaleY="62870"/>
      <dgm:spPr/>
    </dgm:pt>
    <dgm:pt modelId="{9266DE9D-C98F-4E26-82E9-1E79197C1578}" type="pres">
      <dgm:prSet presAssocID="{81BEB84D-9A77-49C6-9301-B3359FCAC75F}" presName="vert1" presStyleCnt="0"/>
      <dgm:spPr/>
    </dgm:pt>
    <dgm:pt modelId="{E414C64B-E723-4998-828B-9232B82F90E8}" type="pres">
      <dgm:prSet presAssocID="{BFF9359E-E9B1-4B73-BACC-2C7988765B16}" presName="thickLine" presStyleLbl="alignNode1" presStyleIdx="2" presStyleCnt="3"/>
      <dgm:spPr/>
    </dgm:pt>
    <dgm:pt modelId="{68C5D1C5-965B-4D1B-8A5D-FAEBB2835F94}" type="pres">
      <dgm:prSet presAssocID="{BFF9359E-E9B1-4B73-BACC-2C7988765B16}" presName="horz1" presStyleCnt="0"/>
      <dgm:spPr/>
    </dgm:pt>
    <dgm:pt modelId="{E08E4959-3AAA-4EF2-8593-9B7B66BD4B0A}" type="pres">
      <dgm:prSet presAssocID="{BFF9359E-E9B1-4B73-BACC-2C7988765B16}" presName="tx1" presStyleLbl="revTx" presStyleIdx="2" presStyleCnt="3" custScaleY="43834"/>
      <dgm:spPr/>
    </dgm:pt>
    <dgm:pt modelId="{26716FBD-03ED-4AB7-938A-A2737ADE70D8}" type="pres">
      <dgm:prSet presAssocID="{BFF9359E-E9B1-4B73-BACC-2C7988765B16}" presName="vert1" presStyleCnt="0"/>
      <dgm:spPr/>
    </dgm:pt>
  </dgm:ptLst>
  <dgm:cxnLst>
    <dgm:cxn modelId="{E71EAB3B-2762-4464-A2D1-967CC24943E3}" type="presOf" srcId="{4AF52931-E4CA-4429-AACB-B8747CDB2409}" destId="{F1B2E6D1-FAA2-488D-ABE2-CAE2CA52E718}" srcOrd="0" destOrd="0" presId="urn:microsoft.com/office/officeart/2008/layout/Line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EC9A468E-3732-45D7-B9D1-7C34E5C67477}" type="presOf" srcId="{81BEB84D-9A77-49C6-9301-B3359FCAC75F}" destId="{D2E8369B-D554-45FF-A1B9-15F709CC00AD}" srcOrd="0" destOrd="0" presId="urn:microsoft.com/office/officeart/2008/layout/LinedList"/>
    <dgm:cxn modelId="{77F7E5BB-D8BE-4E1B-9101-C066BFEA105A}" type="presOf" srcId="{BFF9359E-E9B1-4B73-BACC-2C7988765B16}" destId="{E08E4959-3AAA-4EF2-8593-9B7B66BD4B0A}" srcOrd="0" destOrd="0" presId="urn:microsoft.com/office/officeart/2008/layout/LinedList"/>
    <dgm:cxn modelId="{BA0896BC-6631-448D-A7F9-E8090D40B07D}" type="presOf" srcId="{C7720856-93F0-4CC7-B7FD-2466914A11D4}" destId="{A8665AB3-CF7C-4996-9532-04FA4911C17F}" srcOrd="0" destOrd="0" presId="urn:microsoft.com/office/officeart/2008/layout/Line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85C1093C-D24F-472F-B46E-8136AE6655F8}" type="presParOf" srcId="{A8665AB3-CF7C-4996-9532-04FA4911C17F}" destId="{16A9EE9E-2199-44CB-B765-AB33B2A9CE9F}" srcOrd="0" destOrd="0" presId="urn:microsoft.com/office/officeart/2008/layout/LinedList"/>
    <dgm:cxn modelId="{A963BB8F-A66C-4FC6-AD63-85FA592D475D}" type="presParOf" srcId="{A8665AB3-CF7C-4996-9532-04FA4911C17F}" destId="{5EDCCE4D-F455-4ABA-954C-2F2305560E7E}" srcOrd="1" destOrd="0" presId="urn:microsoft.com/office/officeart/2008/layout/LinedList"/>
    <dgm:cxn modelId="{BD06D4D2-70F9-43A4-AB32-A04374176C51}" type="presParOf" srcId="{5EDCCE4D-F455-4ABA-954C-2F2305560E7E}" destId="{F1B2E6D1-FAA2-488D-ABE2-CAE2CA52E718}" srcOrd="0" destOrd="0" presId="urn:microsoft.com/office/officeart/2008/layout/LinedList"/>
    <dgm:cxn modelId="{03DC5371-A274-46CA-9477-A18A14BEEECA}" type="presParOf" srcId="{5EDCCE4D-F455-4ABA-954C-2F2305560E7E}" destId="{1A0F672A-D026-472B-BF3C-D717DACFB088}" srcOrd="1" destOrd="0" presId="urn:microsoft.com/office/officeart/2008/layout/LinedList"/>
    <dgm:cxn modelId="{D76A1EA2-BBDB-4540-BDF6-E365D23286C6}" type="presParOf" srcId="{A8665AB3-CF7C-4996-9532-04FA4911C17F}" destId="{CB9B870A-D062-4DE6-9AAD-CC16700251AF}" srcOrd="2" destOrd="0" presId="urn:microsoft.com/office/officeart/2008/layout/LinedList"/>
    <dgm:cxn modelId="{FEF06027-EBB4-43FD-952A-728239F5A400}" type="presParOf" srcId="{A8665AB3-CF7C-4996-9532-04FA4911C17F}" destId="{07071A0F-0ACE-409F-AB9A-5561C93105DC}" srcOrd="3" destOrd="0" presId="urn:microsoft.com/office/officeart/2008/layout/LinedList"/>
    <dgm:cxn modelId="{69CCA3C9-C6C8-43D8-9686-CFBA7D1B33E9}" type="presParOf" srcId="{07071A0F-0ACE-409F-AB9A-5561C93105DC}" destId="{D2E8369B-D554-45FF-A1B9-15F709CC00AD}" srcOrd="0" destOrd="0" presId="urn:microsoft.com/office/officeart/2008/layout/LinedList"/>
    <dgm:cxn modelId="{6FAD13B4-E745-4222-8660-3213566E2ECA}" type="presParOf" srcId="{07071A0F-0ACE-409F-AB9A-5561C93105DC}" destId="{9266DE9D-C98F-4E26-82E9-1E79197C1578}" srcOrd="1" destOrd="0" presId="urn:microsoft.com/office/officeart/2008/layout/LinedList"/>
    <dgm:cxn modelId="{C5AAA28E-7987-41CA-8B4B-925F10638EEC}" type="presParOf" srcId="{A8665AB3-CF7C-4996-9532-04FA4911C17F}" destId="{E414C64B-E723-4998-828B-9232B82F90E8}" srcOrd="4" destOrd="0" presId="urn:microsoft.com/office/officeart/2008/layout/LinedList"/>
    <dgm:cxn modelId="{B8655134-FE3A-4D64-8C9E-5BCC2E4E2898}" type="presParOf" srcId="{A8665AB3-CF7C-4996-9532-04FA4911C17F}" destId="{68C5D1C5-965B-4D1B-8A5D-FAEBB2835F94}" srcOrd="5" destOrd="0" presId="urn:microsoft.com/office/officeart/2008/layout/LinedList"/>
    <dgm:cxn modelId="{19221A25-A432-4291-B06E-D7FEC5385577}" type="presParOf" srcId="{68C5D1C5-965B-4D1B-8A5D-FAEBB2835F94}" destId="{E08E4959-3AAA-4EF2-8593-9B7B66BD4B0A}" srcOrd="0" destOrd="0" presId="urn:microsoft.com/office/officeart/2008/layout/LinedList"/>
    <dgm:cxn modelId="{559489CD-4FB1-4BF2-92B2-333062B9F3D7}" type="presParOf" srcId="{68C5D1C5-965B-4D1B-8A5D-FAEBB2835F94}" destId="{26716FBD-03ED-4AB7-938A-A2737ADE70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9EE9E-2199-44CB-B765-AB33B2A9CE9F}">
      <dsp:nvSpPr>
        <dsp:cNvPr id="0" name=""/>
        <dsp:cNvSpPr/>
      </dsp:nvSpPr>
      <dsp:spPr>
        <a:xfrm>
          <a:off x="0" y="10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B2E6D1-FAA2-488D-ABE2-CAE2CA52E718}">
      <dsp:nvSpPr>
        <dsp:cNvPr id="0" name=""/>
        <dsp:cNvSpPr/>
      </dsp:nvSpPr>
      <dsp:spPr>
        <a:xfrm>
          <a:off x="0" y="105"/>
          <a:ext cx="3352128" cy="10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Are CO2 levels related to energy consumption?</a:t>
          </a:r>
        </a:p>
      </dsp:txBody>
      <dsp:txXfrm>
        <a:off x="0" y="105"/>
        <a:ext cx="3352128" cy="1071944"/>
      </dsp:txXfrm>
    </dsp:sp>
    <dsp:sp modelId="{CB9B870A-D062-4DE6-9AAD-CC16700251AF}">
      <dsp:nvSpPr>
        <dsp:cNvPr id="0" name=""/>
        <dsp:cNvSpPr/>
      </dsp:nvSpPr>
      <dsp:spPr>
        <a:xfrm>
          <a:off x="0" y="1072050"/>
          <a:ext cx="3352128" cy="0"/>
        </a:xfrm>
        <a:prstGeom prst="line">
          <a:avLst/>
        </a:prstGeom>
        <a:solidFill>
          <a:schemeClr val="accent5">
            <a:hueOff val="7693906"/>
            <a:satOff val="-2748"/>
            <a:lumOff val="4412"/>
            <a:alphaOff val="0"/>
          </a:schemeClr>
        </a:solidFill>
        <a:ln w="15875" cap="flat" cmpd="sng" algn="ctr">
          <a:solidFill>
            <a:schemeClr val="accent5">
              <a:hueOff val="7693906"/>
              <a:satOff val="-2748"/>
              <a:lumOff val="4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E8369B-D554-45FF-A1B9-15F709CC00AD}">
      <dsp:nvSpPr>
        <dsp:cNvPr id="0" name=""/>
        <dsp:cNvSpPr/>
      </dsp:nvSpPr>
      <dsp:spPr>
        <a:xfrm>
          <a:off x="0" y="1072050"/>
          <a:ext cx="3352128" cy="995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How strong is the relationship?</a:t>
          </a:r>
        </a:p>
      </dsp:txBody>
      <dsp:txXfrm>
        <a:off x="0" y="1072050"/>
        <a:ext cx="3352128" cy="995041"/>
      </dsp:txXfrm>
    </dsp:sp>
    <dsp:sp modelId="{E414C64B-E723-4998-828B-9232B82F90E8}">
      <dsp:nvSpPr>
        <dsp:cNvPr id="0" name=""/>
        <dsp:cNvSpPr/>
      </dsp:nvSpPr>
      <dsp:spPr>
        <a:xfrm>
          <a:off x="0" y="2067091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8E4959-3AAA-4EF2-8593-9B7B66BD4B0A}">
      <dsp:nvSpPr>
        <dsp:cNvPr id="0" name=""/>
        <dsp:cNvSpPr/>
      </dsp:nvSpPr>
      <dsp:spPr>
        <a:xfrm>
          <a:off x="0" y="2067091"/>
          <a:ext cx="3352128" cy="693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more can we learn?</a:t>
          </a:r>
        </a:p>
      </dsp:txBody>
      <dsp:txXfrm>
        <a:off x="0" y="2067091"/>
        <a:ext cx="3352128" cy="693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1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7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70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2es.org/content/regulating-industrial-sector-carbon-emissions/" TargetMode="External"/><Relationship Id="rId5" Type="http://schemas.openxmlformats.org/officeDocument/2006/relationships/hyperlink" Target="https://archive.ics.uci.edu/ml/datasets/Steel+Industry+Energy+Consumption+Dataset" TargetMode="Externa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rchive.ics.uci.edu/ml/datasets/Steel+Industry+Energy+Consumption+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Relationship between energy consumption and co2 emissions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075" y="4165600"/>
            <a:ext cx="5280027" cy="1371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William </a:t>
            </a:r>
            <a:r>
              <a:rPr lang="en-US" dirty="0" err="1"/>
              <a:t>stults</a:t>
            </a:r>
            <a:endParaRPr lang="en-US" dirty="0"/>
          </a:p>
          <a:p>
            <a:r>
              <a:rPr lang="en-US" dirty="0"/>
              <a:t>Western governors university</a:t>
            </a:r>
          </a:p>
          <a:p>
            <a:r>
              <a:rPr lang="en-US" dirty="0"/>
              <a:t>May 2023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76D8C-A311-F02C-9442-78F934D7A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46" r="34439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9FF25-999B-6673-6040-FABC64E7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citations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F81EF-6D9B-2051-4AE2-3E20AC34437E}"/>
              </a:ext>
            </a:extLst>
          </p:cNvPr>
          <p:cNvSpPr txBox="1"/>
          <p:nvPr/>
        </p:nvSpPr>
        <p:spPr>
          <a:xfrm>
            <a:off x="4731798" y="2539014"/>
            <a:ext cx="64061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Dua, D. and Graff, C. (2021, March 30).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Steel Industry Energy Consumption Dataset Data Set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UCI Machine Learning Repository.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https://archive.ics.uci.edu/ml/datasets/Steel+Industry+Energy+Consumption+Dataset#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Center for Climate and Energy Solutions. (2021).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Industrial Greenhouse Gas Emissions. </a:t>
            </a:r>
            <a:r>
              <a:rPr lang="en-US" sz="1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https://www.c2es.org/content/regulating-industrial-sector-carbon-emissions/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5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dustrial smokestack">
            <a:extLst>
              <a:ext uri="{FF2B5EF4-FFF2-40B4-BE49-F238E27FC236}">
                <a16:creationId xmlns:a16="http://schemas.microsoft.com/office/drawing/2014/main" id="{7E185DA8-778E-49D9-863D-7DB566042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6" r="6847" b="-1"/>
          <a:stretch/>
        </p:blipFill>
        <p:spPr>
          <a:xfrm>
            <a:off x="1" y="10"/>
            <a:ext cx="7479157" cy="6857990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highlights</a:t>
            </a:r>
          </a:p>
        </p:txBody>
      </p:sp>
      <p:graphicFrame>
        <p:nvGraphicFramePr>
          <p:cNvPr id="9" name="Content Placeholder 8" descr="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1555232"/>
              </p:ext>
            </p:extLst>
          </p:nvPr>
        </p:nvGraphicFramePr>
        <p:xfrm>
          <a:off x="8196408" y="2574524"/>
          <a:ext cx="3352128" cy="2760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2640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CB8282-44AF-40D0-A7E2-03734788D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Formulas on a background">
            <a:extLst>
              <a:ext uri="{FF2B5EF4-FFF2-40B4-BE49-F238E27FC236}">
                <a16:creationId xmlns:a16="http://schemas.microsoft.com/office/drawing/2014/main" id="{29B78601-F415-4A48-AB86-2F6B81FA91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ounded Rectangle 8">
            <a:extLst>
              <a:ext uri="{FF2B5EF4-FFF2-40B4-BE49-F238E27FC236}">
                <a16:creationId xmlns:a16="http://schemas.microsoft.com/office/drawing/2014/main" id="{D77CF7D5-36A3-4ED3-AE46-77E42D2A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038226" y="819150"/>
            <a:ext cx="10037605" cy="4972049"/>
          </a:xfrm>
          <a:prstGeom prst="roundRect">
            <a:avLst>
              <a:gd name="adj" fmla="val 4333"/>
            </a:avLst>
          </a:prstGeom>
          <a:solidFill>
            <a:schemeClr val="bg1">
              <a:alpha val="75000"/>
            </a:schemeClr>
          </a:solidFill>
          <a:ln w="82550">
            <a:solidFill>
              <a:srgbClr val="EAEAEA"/>
            </a:solidFill>
          </a:ln>
          <a:scene3d>
            <a:camera prst="orthographicFront"/>
            <a:lightRig rig="threePt" dir="t"/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2B72-EB44-4428-96AA-8636E4A4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482" y="950976"/>
            <a:ext cx="9499092" cy="12637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can we measure?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36A53-901D-582C-7D5B-71F2F10FC64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83682" y="2367093"/>
            <a:ext cx="9346692" cy="3090732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800" b="1" dirty="0"/>
              <a:t>Hypothesis</a:t>
            </a:r>
          </a:p>
          <a:p>
            <a:pPr marL="0" lvl="0" indent="0">
              <a:buNone/>
            </a:pPr>
            <a:r>
              <a:rPr lang="en-US" b="1" dirty="0"/>
              <a:t>	</a:t>
            </a:r>
            <a:r>
              <a:rPr lang="en-US" dirty="0"/>
              <a:t>a statistically significant relationship exists between energy consumption kWh and tCO2, proven via p-value ≤ 0.05 and r-squared &gt; .90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1200" dirty="0"/>
              <a:t>P-value - stands for probability and measures how likely it is that any observed difference between groups is due to chance</a:t>
            </a:r>
          </a:p>
          <a:p>
            <a:pPr marL="0" lvl="0" indent="0">
              <a:buNone/>
            </a:pPr>
            <a:r>
              <a:rPr lang="en-US" sz="1200" dirty="0"/>
              <a:t>R-squared - the percentage of the variance in the dependent variable that the independent variable explains</a:t>
            </a:r>
          </a:p>
        </p:txBody>
      </p:sp>
    </p:spTree>
    <p:extLst>
      <p:ext uri="{BB962C8B-B14F-4D97-AF65-F5344CB8AC3E}">
        <p14:creationId xmlns:p14="http://schemas.microsoft.com/office/powerpoint/2010/main" val="306903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5E91671-F8EC-48E5-AF7D-F8EBA1170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CE59FA1A-344C-4D4A-8B5E-C8C762089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data type&#10;&#10;Description automatically generated with low confidence">
            <a:extLst>
              <a:ext uri="{FF2B5EF4-FFF2-40B4-BE49-F238E27FC236}">
                <a16:creationId xmlns:a16="http://schemas.microsoft.com/office/drawing/2014/main" id="{E656B907-B451-5FE3-B240-3F660CE87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469" y="3176811"/>
            <a:ext cx="3240405" cy="3357933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3DFF77D9-E626-6C8A-EABD-D6BFBD0FC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537" y="1521110"/>
            <a:ext cx="6728800" cy="3128893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CC222C5-0DAD-4CD1-A207-849800E66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1" y="957486"/>
            <a:ext cx="3373754" cy="13951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81966-D8C4-725D-8E03-5ADD75599511}"/>
              </a:ext>
            </a:extLst>
          </p:cNvPr>
          <p:cNvSpPr txBox="1"/>
          <p:nvPr/>
        </p:nvSpPr>
        <p:spPr>
          <a:xfrm>
            <a:off x="4898537" y="5410200"/>
            <a:ext cx="672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chemeClr val="tx2">
                    <a:lumMod val="75000"/>
                  </a:schemeClr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https://archive.ics.uci.edu/ml/datasets/Steel+Industry+Energy+Consumption+Dataset#</a:t>
            </a:r>
            <a:endParaRPr lang="en-US" sz="18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7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3F012C5-2940-4F3E-BB5E-B8B2C9E8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37C977-E7E3-44AC-AEC8-2E2764190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70DF37D-86A3-45DB-B1C1-580462D4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BC4CF-6199-EF04-0035-EA3F63074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896" y="960814"/>
            <a:ext cx="2732249" cy="49129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Data analysis tools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435FB22-D11D-88C7-0278-18F4D7F8A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79078" y="960814"/>
            <a:ext cx="6247722" cy="4830385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2400" b="1" cap="none" dirty="0">
                <a:solidFill>
                  <a:schemeClr val="tx1"/>
                </a:solidFill>
              </a:rPr>
              <a:t>A correlation matrix</a:t>
            </a:r>
            <a:r>
              <a:rPr lang="en-US" sz="2400" cap="none" dirty="0">
                <a:solidFill>
                  <a:schemeClr val="tx1"/>
                </a:solidFill>
              </a:rPr>
              <a:t> – to what degree are these two variables related?  Is the relationship positive or negative?  Range: -1.0 to 1.0</a:t>
            </a:r>
          </a:p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2400" b="1" cap="none" dirty="0">
                <a:solidFill>
                  <a:schemeClr val="tx1"/>
                </a:solidFill>
              </a:rPr>
              <a:t>A linear regression model </a:t>
            </a:r>
            <a:r>
              <a:rPr lang="en-US" sz="2400" cap="none" dirty="0">
                <a:solidFill>
                  <a:schemeClr val="tx1"/>
                </a:solidFill>
              </a:rPr>
              <a:t>– considering our two variables, what are the p-value and r-squared value?</a:t>
            </a:r>
          </a:p>
          <a:p>
            <a:pPr marL="342900" marR="0" lvl="0">
              <a:spcBef>
                <a:spcPts val="0"/>
              </a:spcBef>
              <a:spcAft>
                <a:spcPts val="800"/>
              </a:spcAft>
            </a:pPr>
            <a:r>
              <a:rPr lang="en-US" sz="2400" b="1" cap="none" dirty="0">
                <a:solidFill>
                  <a:schemeClr val="tx1"/>
                </a:solidFill>
              </a:rPr>
              <a:t>MSE and RSE </a:t>
            </a:r>
            <a:r>
              <a:rPr lang="en-US" sz="2400" cap="none" dirty="0">
                <a:solidFill>
                  <a:schemeClr val="tx1"/>
                </a:solidFill>
              </a:rPr>
              <a:t>– additional accuracy metrics; the lower, the better!  Range – 0 to infinity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32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6385-8524-6D01-7B99-7069A048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6968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1A8A519-D0CE-680E-E8A2-4D000487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17" y="1627274"/>
            <a:ext cx="3436935" cy="1382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4683E-F7BC-F509-32F5-3C80E630EA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11510" y="1627274"/>
            <a:ext cx="5568404" cy="4231988"/>
          </a:xfrm>
          <a:prstGeom prst="rect">
            <a:avLst/>
          </a:prstGeom>
        </p:spPr>
      </p:pic>
      <p:pic>
        <p:nvPicPr>
          <p:cNvPr id="10" name="Picture 9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6A431FAB-68F1-D070-C003-67FB61F77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17" y="4217466"/>
            <a:ext cx="4177370" cy="6053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6B800D-EA25-418D-9B46-ABCB9BC4896A}"/>
              </a:ext>
            </a:extLst>
          </p:cNvPr>
          <p:cNvSpPr txBox="1"/>
          <p:nvPr/>
        </p:nvSpPr>
        <p:spPr>
          <a:xfrm>
            <a:off x="646648" y="3244334"/>
            <a:ext cx="4177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 rad="1104900">
                    <a:schemeClr val="bg1">
                      <a:alpha val="40000"/>
                    </a:schemeClr>
                  </a:glow>
                </a:effectLst>
              </a:rPr>
              <a:t>High degree of positive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CBFAC1-4EC3-9587-2216-745F9E32A691}"/>
              </a:ext>
            </a:extLst>
          </p:cNvPr>
          <p:cNvSpPr txBox="1"/>
          <p:nvPr/>
        </p:nvSpPr>
        <p:spPr>
          <a:xfrm>
            <a:off x="646647" y="5130453"/>
            <a:ext cx="4177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 rad="1104900">
                    <a:schemeClr val="bg1">
                      <a:alpha val="40000"/>
                    </a:schemeClr>
                  </a:glow>
                </a:effectLst>
              </a:rPr>
              <a:t>Scores closer to 0 indicate higher accuracy</a:t>
            </a:r>
          </a:p>
        </p:txBody>
      </p:sp>
    </p:spTree>
    <p:extLst>
      <p:ext uri="{BB962C8B-B14F-4D97-AF65-F5344CB8AC3E}">
        <p14:creationId xmlns:p14="http://schemas.microsoft.com/office/powerpoint/2010/main" val="167982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6385-8524-6D01-7B99-7069A048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6968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A24683E-F7BC-F509-32F5-3C80E630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470" y="1316556"/>
            <a:ext cx="6105060" cy="4010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B9558E-EEA0-1B23-7600-FC000FEB3D29}"/>
              </a:ext>
            </a:extLst>
          </p:cNvPr>
          <p:cNvSpPr txBox="1"/>
          <p:nvPr/>
        </p:nvSpPr>
        <p:spPr>
          <a:xfrm>
            <a:off x="913775" y="5408486"/>
            <a:ext cx="1012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glow rad="1104900">
                    <a:schemeClr val="bg1">
                      <a:alpha val="40000"/>
                    </a:schemeClr>
                  </a:glow>
                </a:effectLst>
              </a:rPr>
              <a:t>Energy consumption explains tCO2 97.6% of the time.  A highly significant relationship is indicated.</a:t>
            </a:r>
          </a:p>
        </p:txBody>
      </p:sp>
    </p:spTree>
    <p:extLst>
      <p:ext uri="{BB962C8B-B14F-4D97-AF65-F5344CB8AC3E}">
        <p14:creationId xmlns:p14="http://schemas.microsoft.com/office/powerpoint/2010/main" val="304132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299F9-B946-009E-6922-EDA789C9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E2749-A242-C40D-161A-5665E1783B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3"/>
            <a:ext cx="10364450" cy="1596178"/>
          </a:xfrm>
        </p:spPr>
        <p:txBody>
          <a:bodyPr/>
          <a:lstStyle/>
          <a:p>
            <a:r>
              <a:rPr lang="en-US" dirty="0"/>
              <a:t>A Small subset of the available data was used</a:t>
            </a:r>
          </a:p>
          <a:p>
            <a:r>
              <a:rPr lang="en-US" dirty="0"/>
              <a:t>Data reflects only one location and one year’s worth of measurements</a:t>
            </a:r>
          </a:p>
        </p:txBody>
      </p:sp>
    </p:spTree>
    <p:extLst>
      <p:ext uri="{BB962C8B-B14F-4D97-AF65-F5344CB8AC3E}">
        <p14:creationId xmlns:p14="http://schemas.microsoft.com/office/powerpoint/2010/main" val="234880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8FA9-8AB8-8420-51D4-35C5E8D3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A50A5-DB1B-402D-A8DE-AD7D6E93F4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3"/>
            <a:ext cx="10364450" cy="2357308"/>
          </a:xfrm>
        </p:spPr>
        <p:txBody>
          <a:bodyPr/>
          <a:lstStyle/>
          <a:p>
            <a:r>
              <a:rPr lang="en-US" dirty="0"/>
              <a:t>monitor energy consumption and make efforts to mitigate against large energy consumption spikes occurring over short periods</a:t>
            </a:r>
          </a:p>
          <a:p>
            <a:r>
              <a:rPr lang="en-US" dirty="0"/>
              <a:t>Expand the study to include the unused portion of the data set</a:t>
            </a:r>
          </a:p>
          <a:p>
            <a:r>
              <a:rPr lang="en-US" dirty="0"/>
              <a:t>Include data from more geographical locations and a longer span of time</a:t>
            </a:r>
          </a:p>
        </p:txBody>
      </p:sp>
    </p:spTree>
    <p:extLst>
      <p:ext uri="{BB962C8B-B14F-4D97-AF65-F5344CB8AC3E}">
        <p14:creationId xmlns:p14="http://schemas.microsoft.com/office/powerpoint/2010/main" val="55770627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BA7D41-7EBD-45D7-AFB8-22EF4BFA6B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E52988-C458-4121-9BF8-864CDB29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{06D41607-94F8-485F-8AA4-05C636C249C5}tf33443810_win32</Template>
  <TotalTime>3166</TotalTime>
  <Words>373</Words>
  <Application>Microsoft Office PowerPoint</Application>
  <PresentationFormat>Widescreen</PresentationFormat>
  <Paragraphs>40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Tw Cen MT</vt:lpstr>
      <vt:lpstr>Verdana</vt:lpstr>
      <vt:lpstr>Droplet</vt:lpstr>
      <vt:lpstr>Relationship between energy consumption and co2 emissions</vt:lpstr>
      <vt:lpstr>highlights</vt:lpstr>
      <vt:lpstr>How can we measure?</vt:lpstr>
      <vt:lpstr>The data</vt:lpstr>
      <vt:lpstr>Data analysis tools</vt:lpstr>
      <vt:lpstr>results</vt:lpstr>
      <vt:lpstr>results</vt:lpstr>
      <vt:lpstr>limitations</vt:lpstr>
      <vt:lpstr>recommendations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 between energy consumption and co2 emissions</dc:title>
  <dc:creator>William Stults</dc:creator>
  <cp:lastModifiedBy>William Stults</cp:lastModifiedBy>
  <cp:revision>4</cp:revision>
  <dcterms:created xsi:type="dcterms:W3CDTF">2023-05-08T15:35:29Z</dcterms:created>
  <dcterms:modified xsi:type="dcterms:W3CDTF">2023-05-10T20:21:53Z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